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4572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9144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13716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18288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22860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27432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32004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36576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Ref idx="minor">
          <a:srgbClr val="B4B4B4"/>
        </a:fontRef>
        <a:srgbClr val="B4B4B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0FF"/>
          </a:solidFill>
        </a:fill>
      </a:tcStyle>
    </a:wholeTbl>
    <a:band2H>
      <a:tcTxStyle b="def" i="def"/>
      <a:tcStyle>
        <a:tcBdr/>
        <a:fill>
          <a:solidFill>
            <a:srgbClr val="E7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/Relationships>

</file>

<file path=ppt/media/image1.jpeg>
</file>

<file path=ppt/media/image1.tif>
</file>

<file path=ppt/media/image2.jpeg>
</file>

<file path=ppt/media/image2.tif>
</file>

<file path=ppt/media/image3.tif>
</file>

<file path=ppt/media/image4.tif>
</file>

<file path=ppt/media/image5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2" name="Shape 5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"/>
          <p:cNvSpPr/>
          <p:nvPr/>
        </p:nvSpPr>
        <p:spPr>
          <a:xfrm>
            <a:off x="-3" y="-1"/>
            <a:ext cx="24377654" cy="1125417"/>
          </a:xfrm>
          <a:prstGeom prst="rect">
            <a:avLst/>
          </a:pr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3600">
                <a:solidFill>
                  <a:srgbClr val="073672"/>
                </a:solidFill>
              </a:defRPr>
            </a:pPr>
          </a:p>
        </p:txBody>
      </p:sp>
      <p:sp>
        <p:nvSpPr>
          <p:cNvPr id="45" name="Numéro de diapositive"/>
          <p:cNvSpPr txBox="1"/>
          <p:nvPr>
            <p:ph type="sldNum" sz="quarter" idx="2"/>
          </p:nvPr>
        </p:nvSpPr>
        <p:spPr>
          <a:xfrm>
            <a:off x="20000402" y="12446269"/>
            <a:ext cx="5686638" cy="1234441"/>
          </a:xfrm>
          <a:prstGeom prst="rect">
            <a:avLst/>
          </a:prstGeom>
        </p:spPr>
        <p:txBody>
          <a:bodyPr/>
          <a:lstStyle>
            <a:lvl1pPr algn="ctr">
              <a:defRPr sz="7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er"/>
          <p:cNvGrpSpPr/>
          <p:nvPr/>
        </p:nvGrpSpPr>
        <p:grpSpPr>
          <a:xfrm>
            <a:off x="-6598854" y="-10512751"/>
            <a:ext cx="4303384" cy="24534170"/>
            <a:chOff x="0" y="0"/>
            <a:chExt cx="4303382" cy="24534168"/>
          </a:xfrm>
        </p:grpSpPr>
        <p:sp>
          <p:nvSpPr>
            <p:cNvPr id="2" name="Triangle"/>
            <p:cNvSpPr/>
            <p:nvPr/>
          </p:nvSpPr>
          <p:spPr>
            <a:xfrm rot="5400000">
              <a:off x="291183" y="23087107"/>
              <a:ext cx="1133338" cy="17157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11402"/>
                  </a:lnTo>
                  <a:lnTo>
                    <a:pt x="21600" y="0"/>
                  </a:lnTo>
                  <a:lnTo>
                    <a:pt x="0" y="2160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3" name="Figure"/>
            <p:cNvSpPr/>
            <p:nvPr/>
          </p:nvSpPr>
          <p:spPr>
            <a:xfrm rot="5400000">
              <a:off x="1392727" y="21690657"/>
              <a:ext cx="1454947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4779" y="21600"/>
                  </a:lnTo>
                  <a:lnTo>
                    <a:pt x="21600" y="12854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4" name="Triangle"/>
            <p:cNvSpPr/>
            <p:nvPr/>
          </p:nvSpPr>
          <p:spPr>
            <a:xfrm rot="5400000">
              <a:off x="797319" y="19983464"/>
              <a:ext cx="2645764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21600"/>
                  </a:lnTo>
                  <a:lnTo>
                    <a:pt x="18970" y="0"/>
                  </a:lnTo>
                  <a:lnTo>
                    <a:pt x="0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5" name="Figure"/>
            <p:cNvSpPr/>
            <p:nvPr/>
          </p:nvSpPr>
          <p:spPr>
            <a:xfrm rot="5400000">
              <a:off x="619130" y="19805276"/>
              <a:ext cx="3002141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305" y="16028"/>
                  </a:lnTo>
                  <a:lnTo>
                    <a:pt x="21600" y="21600"/>
                  </a:lnTo>
                  <a:lnTo>
                    <a:pt x="2565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6" name="Figure"/>
            <p:cNvSpPr/>
            <p:nvPr/>
          </p:nvSpPr>
          <p:spPr>
            <a:xfrm rot="5400000">
              <a:off x="1273214" y="17499689"/>
              <a:ext cx="2784839" cy="3141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255" y="0"/>
                  </a:moveTo>
                  <a:lnTo>
                    <a:pt x="0" y="13243"/>
                  </a:lnTo>
                  <a:lnTo>
                    <a:pt x="21600" y="21600"/>
                  </a:lnTo>
                  <a:lnTo>
                    <a:pt x="21271" y="0"/>
                  </a:lnTo>
                  <a:lnTo>
                    <a:pt x="16255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7" name="Triangle"/>
            <p:cNvSpPr/>
            <p:nvPr/>
          </p:nvSpPr>
          <p:spPr>
            <a:xfrm rot="5400000">
              <a:off x="2190231" y="17730032"/>
              <a:ext cx="2167699" cy="1924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708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8" name="Triangle"/>
            <p:cNvSpPr/>
            <p:nvPr/>
          </p:nvSpPr>
          <p:spPr>
            <a:xfrm rot="5400000">
              <a:off x="1868386" y="15331816"/>
              <a:ext cx="2810915" cy="1924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21600"/>
                  </a:lnTo>
                  <a:lnTo>
                    <a:pt x="21055" y="0"/>
                  </a:lnTo>
                  <a:lnTo>
                    <a:pt x="0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9" name="Figure"/>
            <p:cNvSpPr/>
            <p:nvPr/>
          </p:nvSpPr>
          <p:spPr>
            <a:xfrm rot="5400000">
              <a:off x="408346" y="13898426"/>
              <a:ext cx="4136462" cy="35193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9711" y="21600"/>
                  </a:lnTo>
                  <a:lnTo>
                    <a:pt x="21600" y="11819"/>
                  </a:lnTo>
                  <a:lnTo>
                    <a:pt x="692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0" name="Figure"/>
            <p:cNvSpPr/>
            <p:nvPr/>
          </p:nvSpPr>
          <p:spPr>
            <a:xfrm rot="5400000">
              <a:off x="326343" y="11517021"/>
              <a:ext cx="4345073" cy="3519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30" y="0"/>
                  </a:moveTo>
                  <a:lnTo>
                    <a:pt x="0" y="10646"/>
                  </a:lnTo>
                  <a:lnTo>
                    <a:pt x="21600" y="21600"/>
                  </a:lnTo>
                  <a:lnTo>
                    <a:pt x="12356" y="0"/>
                  </a:lnTo>
                  <a:lnTo>
                    <a:pt x="4730" y="0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1" name="Triangle"/>
            <p:cNvSpPr/>
            <p:nvPr/>
          </p:nvSpPr>
          <p:spPr>
            <a:xfrm rot="5400000">
              <a:off x="3954733" y="9879941"/>
              <a:ext cx="368428" cy="194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486" y="0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6486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2" name="Triangle"/>
            <p:cNvSpPr/>
            <p:nvPr/>
          </p:nvSpPr>
          <p:spPr>
            <a:xfrm rot="5400000">
              <a:off x="4026437" y="9713428"/>
              <a:ext cx="225019" cy="194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1082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3" name="Triangle"/>
            <p:cNvSpPr/>
            <p:nvPr/>
          </p:nvSpPr>
          <p:spPr>
            <a:xfrm rot="5400000">
              <a:off x="1633145" y="8695400"/>
              <a:ext cx="2645767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4736"/>
                  </a:moveTo>
                  <a:lnTo>
                    <a:pt x="10522" y="0"/>
                  </a:lnTo>
                  <a:lnTo>
                    <a:pt x="0" y="21600"/>
                  </a:lnTo>
                  <a:lnTo>
                    <a:pt x="21600" y="14736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4" name="Triangle"/>
            <p:cNvSpPr/>
            <p:nvPr/>
          </p:nvSpPr>
          <p:spPr>
            <a:xfrm rot="5400000">
              <a:off x="1463411" y="7184026"/>
              <a:ext cx="2984759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lnTo>
                    <a:pt x="0" y="5883"/>
                  </a:lnTo>
                  <a:lnTo>
                    <a:pt x="12273" y="21600"/>
                  </a:lnTo>
                  <a:lnTo>
                    <a:pt x="2160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5" name="Figure"/>
            <p:cNvSpPr/>
            <p:nvPr/>
          </p:nvSpPr>
          <p:spPr>
            <a:xfrm rot="5400000">
              <a:off x="2340168" y="7918501"/>
              <a:ext cx="2984758" cy="807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35" y="0"/>
                  </a:moveTo>
                  <a:lnTo>
                    <a:pt x="0" y="21600"/>
                  </a:lnTo>
                  <a:lnTo>
                    <a:pt x="21600" y="5183"/>
                  </a:lnTo>
                  <a:lnTo>
                    <a:pt x="20759" y="0"/>
                  </a:lnTo>
                  <a:lnTo>
                    <a:pt x="435" y="0"/>
                  </a:lnTo>
                </a:path>
              </a:pathLst>
            </a:custGeom>
            <a:solidFill>
              <a:srgbClr val="00558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6" name="Triangle"/>
            <p:cNvSpPr/>
            <p:nvPr/>
          </p:nvSpPr>
          <p:spPr>
            <a:xfrm rot="5400000">
              <a:off x="3361494" y="6042637"/>
              <a:ext cx="942107" cy="8073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0219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7" name="Triangle"/>
            <p:cNvSpPr/>
            <p:nvPr/>
          </p:nvSpPr>
          <p:spPr>
            <a:xfrm rot="5400000">
              <a:off x="1193953" y="6245267"/>
              <a:ext cx="2915220" cy="1641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9033" y="0"/>
                  </a:lnTo>
                  <a:lnTo>
                    <a:pt x="0" y="17143"/>
                  </a:lnTo>
                  <a:lnTo>
                    <a:pt x="21600" y="21600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8" name="Figure"/>
            <p:cNvSpPr/>
            <p:nvPr/>
          </p:nvSpPr>
          <p:spPr>
            <a:xfrm rot="5400000">
              <a:off x="2367961" y="4916185"/>
              <a:ext cx="1759169" cy="2111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6640" y="21600"/>
                  </a:lnTo>
                  <a:lnTo>
                    <a:pt x="21600" y="8271"/>
                  </a:lnTo>
                  <a:lnTo>
                    <a:pt x="108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9" name="Triangle"/>
            <p:cNvSpPr/>
            <p:nvPr/>
          </p:nvSpPr>
          <p:spPr>
            <a:xfrm rot="5400000">
              <a:off x="-147360" y="1570860"/>
              <a:ext cx="5231670" cy="2976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2671"/>
                  </a:moveTo>
                  <a:lnTo>
                    <a:pt x="3470" y="0"/>
                  </a:lnTo>
                  <a:lnTo>
                    <a:pt x="0" y="21600"/>
                  </a:lnTo>
                  <a:lnTo>
                    <a:pt x="21600" y="12671"/>
                  </a:lnTo>
                </a:path>
              </a:pathLst>
            </a:custGeom>
            <a:solidFill>
              <a:srgbClr val="07367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0" name="Figure"/>
            <p:cNvSpPr/>
            <p:nvPr/>
          </p:nvSpPr>
          <p:spPr>
            <a:xfrm rot="5400000">
              <a:off x="1051342" y="2404970"/>
              <a:ext cx="4392879" cy="2111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536" y="0"/>
                  </a:moveTo>
                  <a:lnTo>
                    <a:pt x="0" y="3758"/>
                  </a:lnTo>
                  <a:lnTo>
                    <a:pt x="21600" y="21600"/>
                  </a:lnTo>
                  <a:lnTo>
                    <a:pt x="18939" y="0"/>
                  </a:lnTo>
                  <a:lnTo>
                    <a:pt x="4536" y="0"/>
                  </a:lnTo>
                </a:path>
              </a:pathLst>
            </a:custGeom>
            <a:solidFill>
              <a:srgbClr val="0B52A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1" name="Triangle"/>
            <p:cNvSpPr/>
            <p:nvPr/>
          </p:nvSpPr>
          <p:spPr>
            <a:xfrm rot="5400000">
              <a:off x="3636438" y="1540107"/>
              <a:ext cx="920382" cy="368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2" y="0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1662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2" name="Triangle"/>
            <p:cNvSpPr/>
            <p:nvPr/>
          </p:nvSpPr>
          <p:spPr>
            <a:xfrm rot="5400000">
              <a:off x="3786378" y="860520"/>
              <a:ext cx="620501" cy="3684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9124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3" name="Triangle"/>
            <p:cNvSpPr/>
            <p:nvPr/>
          </p:nvSpPr>
          <p:spPr>
            <a:xfrm rot="5400000">
              <a:off x="1908900" y="-906156"/>
              <a:ext cx="446655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9837"/>
                  </a:moveTo>
                  <a:lnTo>
                    <a:pt x="21600" y="21600"/>
                  </a:lnTo>
                  <a:lnTo>
                    <a:pt x="0" y="0"/>
                  </a:lnTo>
                  <a:lnTo>
                    <a:pt x="0" y="19837"/>
                  </a:lnTo>
                </a:path>
              </a:pathLst>
            </a:custGeom>
            <a:solidFill>
              <a:srgbClr val="07367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4" name="Figure"/>
            <p:cNvSpPr/>
            <p:nvPr/>
          </p:nvSpPr>
          <p:spPr>
            <a:xfrm rot="5400000">
              <a:off x="1990092" y="-1027843"/>
              <a:ext cx="1285449" cy="3341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7011"/>
                  </a:lnTo>
                  <a:lnTo>
                    <a:pt x="7481" y="21600"/>
                  </a:lnTo>
                  <a:lnTo>
                    <a:pt x="21600" y="2375"/>
                  </a:lnTo>
                  <a:lnTo>
                    <a:pt x="12397" y="0"/>
                  </a:lnTo>
                  <a:lnTo>
                    <a:pt x="0" y="0"/>
                  </a:lnTo>
                </a:path>
              </a:pathLst>
            </a:custGeom>
            <a:solidFill>
              <a:srgbClr val="0B52A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5" name="Triangle"/>
            <p:cNvSpPr/>
            <p:nvPr/>
          </p:nvSpPr>
          <p:spPr>
            <a:xfrm rot="5400000">
              <a:off x="-1830910" y="11063920"/>
              <a:ext cx="6987478" cy="1785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0" y="8683"/>
                  </a:lnTo>
                  <a:lnTo>
                    <a:pt x="8178" y="0"/>
                  </a:lnTo>
                  <a:lnTo>
                    <a:pt x="21600" y="2160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6" name="Figure"/>
            <p:cNvSpPr/>
            <p:nvPr/>
          </p:nvSpPr>
          <p:spPr>
            <a:xfrm rot="5400000">
              <a:off x="2252464" y="10062963"/>
              <a:ext cx="2306773" cy="17330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440" y="0"/>
                  </a:moveTo>
                  <a:lnTo>
                    <a:pt x="0" y="2418"/>
                  </a:lnTo>
                  <a:lnTo>
                    <a:pt x="12700" y="21600"/>
                  </a:lnTo>
                  <a:lnTo>
                    <a:pt x="21600" y="0"/>
                  </a:lnTo>
                  <a:lnTo>
                    <a:pt x="344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</p:grpSp>
      <p:sp>
        <p:nvSpPr>
          <p:cNvPr id="28" name="Numéro de diapositive"/>
          <p:cNvSpPr txBox="1"/>
          <p:nvPr>
            <p:ph type="sldNum" sz="quarter" idx="2"/>
          </p:nvPr>
        </p:nvSpPr>
        <p:spPr>
          <a:xfrm>
            <a:off x="17862568" y="12695651"/>
            <a:ext cx="5686638" cy="2692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9" name="Texte du titre"/>
          <p:cNvSpPr txBox="1"/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Texte du titre</a:t>
            </a:r>
          </a:p>
        </p:txBody>
      </p:sp>
      <p:sp>
        <p:nvSpPr>
          <p:cNvPr id="30" name="Texte niveau 1…"/>
          <p:cNvSpPr txBox="1"/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  <p:transition xmlns:p14="http://schemas.microsoft.com/office/powerpoint/2010/main" spd="med" advClick="1"/>
  <p:txStyles>
    <p:titleStyle>
      <a:lvl1pPr marL="0" marR="0" indent="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457109" marR="0" indent="-457109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1pPr>
      <a:lvl2pPr marL="1462747" marR="0" indent="-548530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2pPr>
      <a:lvl3pPr marL="2437912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3pPr>
      <a:lvl4pPr marL="3428315" marR="0" indent="-685663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4pPr>
      <a:lvl5pPr marL="4342531" marR="0" indent="-685663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5pPr>
      <a:lvl6pPr marL="5180562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6pPr>
      <a:lvl7pPr marL="6094780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7pPr>
      <a:lvl8pPr marL="7008996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8pPr>
      <a:lvl9pPr marL="7923214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mailto:53212@etu.he2b.b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hyperlink" Target="mailto:53212@etu.he2b.be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3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Relationship Id="rId3" Type="http://schemas.openxmlformats.org/officeDocument/2006/relationships/hyperlink" Target="mailto:53212@etu.he2b.be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Relationship Id="rId3" Type="http://schemas.openxmlformats.org/officeDocument/2006/relationships/hyperlink" Target="mailto:53212@etu.he2b.be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"/><Relationship Id="rId3" Type="http://schemas.openxmlformats.org/officeDocument/2006/relationships/hyperlink" Target="mailto:53212@etu.he2b.be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rcRect l="0" t="22076" r="0" b="22075"/>
          <a:stretch>
            <a:fillRect/>
          </a:stretch>
        </p:blipFill>
        <p:spPr>
          <a:xfrm>
            <a:off x="0" y="0"/>
            <a:ext cx="24377650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Rectangle"/>
          <p:cNvSpPr/>
          <p:nvPr/>
        </p:nvSpPr>
        <p:spPr>
          <a:xfrm>
            <a:off x="-2" y="0"/>
            <a:ext cx="24377654" cy="13716000"/>
          </a:xfrm>
          <a:prstGeom prst="rect">
            <a:avLst/>
          </a:prstGeom>
          <a:gradFill>
            <a:gsLst>
              <a:gs pos="4000">
                <a:srgbClr val="0E6DE5">
                  <a:alpha val="91000"/>
                </a:srgbClr>
              </a:gs>
              <a:gs pos="100000">
                <a:srgbClr val="14A5FF">
                  <a:alpha val="78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73672"/>
                </a:solidFill>
              </a:defRPr>
            </a:pPr>
          </a:p>
        </p:txBody>
      </p:sp>
      <p:sp>
        <p:nvSpPr>
          <p:cNvPr id="56" name="Les paiements…"/>
          <p:cNvSpPr/>
          <p:nvPr/>
        </p:nvSpPr>
        <p:spPr>
          <a:xfrm>
            <a:off x="4314870" y="1607973"/>
            <a:ext cx="15741559" cy="5147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1599" sz="140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pPr>
            <a:r>
              <a:t>Les paiements </a:t>
            </a:r>
          </a:p>
          <a:p>
            <a:pPr>
              <a:defRPr spc="1599" sz="140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pPr>
            <a:r>
              <a:t>électroniques</a:t>
            </a:r>
          </a:p>
        </p:txBody>
      </p:sp>
      <p:sp>
        <p:nvSpPr>
          <p:cNvPr id="57" name="Présenté par Léopold Mols"/>
          <p:cNvSpPr/>
          <p:nvPr/>
        </p:nvSpPr>
        <p:spPr>
          <a:xfrm>
            <a:off x="5938014" y="9178521"/>
            <a:ext cx="12495272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Présenté par Léopold Mols</a:t>
            </a:r>
          </a:p>
        </p:txBody>
      </p:sp>
      <p:sp>
        <p:nvSpPr>
          <p:cNvPr id="58" name="53212@etu.he2b.be"/>
          <p:cNvSpPr/>
          <p:nvPr/>
        </p:nvSpPr>
        <p:spPr>
          <a:xfrm>
            <a:off x="6390860" y="10646525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59" name="Numéro de diapositive"/>
          <p:cNvSpPr txBox="1"/>
          <p:nvPr>
            <p:ph type="sldNum" sz="quarter" idx="2"/>
          </p:nvPr>
        </p:nvSpPr>
        <p:spPr>
          <a:xfrm>
            <a:off x="18493335" y="12444537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>
            <a:lvl1pPr>
              <a:defRPr sz="7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Quelles possibilités ?"/>
          <p:cNvSpPr/>
          <p:nvPr/>
        </p:nvSpPr>
        <p:spPr>
          <a:xfrm>
            <a:off x="6756538" y="925217"/>
            <a:ext cx="10872597" cy="3555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Quelles possibilités ?</a:t>
            </a:r>
          </a:p>
        </p:txBody>
      </p:sp>
      <p:grpSp>
        <p:nvGrpSpPr>
          <p:cNvPr id="128" name="Grouper"/>
          <p:cNvGrpSpPr/>
          <p:nvPr/>
        </p:nvGrpSpPr>
        <p:grpSpPr>
          <a:xfrm>
            <a:off x="901847" y="9215490"/>
            <a:ext cx="9910839" cy="1135773"/>
            <a:chOff x="0" y="0"/>
            <a:chExt cx="9910837" cy="1135772"/>
          </a:xfrm>
        </p:grpSpPr>
        <p:sp>
          <p:nvSpPr>
            <p:cNvPr id="126" name="Virements en déplacement"/>
            <p:cNvSpPr/>
            <p:nvPr/>
          </p:nvSpPr>
          <p:spPr>
            <a:xfrm>
              <a:off x="826688" y="0"/>
              <a:ext cx="9084150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Virements en déplacement </a:t>
              </a:r>
            </a:p>
          </p:txBody>
        </p:sp>
        <p:sp>
          <p:nvSpPr>
            <p:cNvPr id="127" name="Figure"/>
            <p:cNvSpPr/>
            <p:nvPr/>
          </p:nvSpPr>
          <p:spPr>
            <a:xfrm>
              <a:off x="0" y="210892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grpSp>
        <p:nvGrpSpPr>
          <p:cNvPr id="131" name="Grouper"/>
          <p:cNvGrpSpPr/>
          <p:nvPr/>
        </p:nvGrpSpPr>
        <p:grpSpPr>
          <a:xfrm>
            <a:off x="901847" y="5818298"/>
            <a:ext cx="8382235" cy="1135774"/>
            <a:chOff x="0" y="0"/>
            <a:chExt cx="8382233" cy="1135772"/>
          </a:xfrm>
        </p:grpSpPr>
        <p:sp>
          <p:nvSpPr>
            <p:cNvPr id="129" name="Virements à la banque"/>
            <p:cNvSpPr/>
            <p:nvPr/>
          </p:nvSpPr>
          <p:spPr>
            <a:xfrm>
              <a:off x="843724" y="0"/>
              <a:ext cx="7538510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Virements à la banque</a:t>
              </a:r>
            </a:p>
          </p:txBody>
        </p:sp>
        <p:sp>
          <p:nvSpPr>
            <p:cNvPr id="130" name="Figure"/>
            <p:cNvSpPr/>
            <p:nvPr/>
          </p:nvSpPr>
          <p:spPr>
            <a:xfrm>
              <a:off x="0" y="288558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grpSp>
        <p:nvGrpSpPr>
          <p:cNvPr id="134" name="Grouper"/>
          <p:cNvGrpSpPr/>
          <p:nvPr/>
        </p:nvGrpSpPr>
        <p:grpSpPr>
          <a:xfrm>
            <a:off x="901847" y="7017576"/>
            <a:ext cx="8423619" cy="1135774"/>
            <a:chOff x="0" y="0"/>
            <a:chExt cx="8423617" cy="1135772"/>
          </a:xfrm>
        </p:grpSpPr>
        <p:sp>
          <p:nvSpPr>
            <p:cNvPr id="132" name="Virements à la maison"/>
            <p:cNvSpPr/>
            <p:nvPr/>
          </p:nvSpPr>
          <p:spPr>
            <a:xfrm>
              <a:off x="802340" y="0"/>
              <a:ext cx="7621278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Virements à la maison</a:t>
              </a:r>
            </a:p>
          </p:txBody>
        </p:sp>
        <p:sp>
          <p:nvSpPr>
            <p:cNvPr id="133" name="Figure"/>
            <p:cNvSpPr/>
            <p:nvPr/>
          </p:nvSpPr>
          <p:spPr>
            <a:xfrm>
              <a:off x="0" y="210892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sp>
        <p:nvSpPr>
          <p:cNvPr id="135" name="Comment dépenser son argent ?"/>
          <p:cNvSpPr/>
          <p:nvPr/>
        </p:nvSpPr>
        <p:spPr>
          <a:xfrm>
            <a:off x="6550505" y="4759985"/>
            <a:ext cx="11270290" cy="8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200"/>
              </a:lnSpc>
              <a:defRPr sz="56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Comment dépenser son argent ?</a:t>
            </a:r>
          </a:p>
        </p:txBody>
      </p:sp>
      <p:grpSp>
        <p:nvGrpSpPr>
          <p:cNvPr id="138" name="Grouper"/>
          <p:cNvGrpSpPr/>
          <p:nvPr/>
        </p:nvGrpSpPr>
        <p:grpSpPr>
          <a:xfrm>
            <a:off x="901847" y="10997030"/>
            <a:ext cx="8357410" cy="1135774"/>
            <a:chOff x="0" y="0"/>
            <a:chExt cx="8357408" cy="1135772"/>
          </a:xfrm>
        </p:grpSpPr>
        <p:sp>
          <p:nvSpPr>
            <p:cNvPr id="136" name="Services de paiement"/>
            <p:cNvSpPr/>
            <p:nvPr/>
          </p:nvSpPr>
          <p:spPr>
            <a:xfrm>
              <a:off x="868548" y="0"/>
              <a:ext cx="748886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Services de paiement </a:t>
              </a:r>
            </a:p>
          </p:txBody>
        </p:sp>
        <p:sp>
          <p:nvSpPr>
            <p:cNvPr id="137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sp>
        <p:nvSpPr>
          <p:cNvPr id="139" name="Numéro de diapositive"/>
          <p:cNvSpPr txBox="1"/>
          <p:nvPr>
            <p:ph type="sldNum" sz="quarter" idx="2"/>
          </p:nvPr>
        </p:nvSpPr>
        <p:spPr>
          <a:xfrm>
            <a:off x="21036279" y="1247224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grpSp>
        <p:nvGrpSpPr>
          <p:cNvPr id="142" name="Grouper"/>
          <p:cNvGrpSpPr/>
          <p:nvPr/>
        </p:nvGrpSpPr>
        <p:grpSpPr>
          <a:xfrm>
            <a:off x="9571628" y="6715201"/>
            <a:ext cx="5063453" cy="1270001"/>
            <a:chOff x="0" y="0"/>
            <a:chExt cx="5063452" cy="1270000"/>
          </a:xfrm>
        </p:grpSpPr>
        <p:sp>
          <p:nvSpPr>
            <p:cNvPr id="140" name="Site Web"/>
            <p:cNvSpPr/>
            <p:nvPr/>
          </p:nvSpPr>
          <p:spPr>
            <a:xfrm>
              <a:off x="3793452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Site Web</a:t>
              </a:r>
            </a:p>
          </p:txBody>
        </p:sp>
        <p:sp>
          <p:nvSpPr>
            <p:cNvPr id="141" name="Ligne"/>
            <p:cNvSpPr/>
            <p:nvPr/>
          </p:nvSpPr>
          <p:spPr>
            <a:xfrm flipV="1">
              <a:off x="0" y="692737"/>
              <a:ext cx="3539177" cy="276992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45" name="Grouper"/>
          <p:cNvGrpSpPr/>
          <p:nvPr/>
        </p:nvGrpSpPr>
        <p:grpSpPr>
          <a:xfrm>
            <a:off x="9571565" y="7698939"/>
            <a:ext cx="5063515" cy="1270001"/>
            <a:chOff x="0" y="0"/>
            <a:chExt cx="5063514" cy="1270000"/>
          </a:xfrm>
        </p:grpSpPr>
        <p:sp>
          <p:nvSpPr>
            <p:cNvPr id="143" name="Application"/>
            <p:cNvSpPr/>
            <p:nvPr/>
          </p:nvSpPr>
          <p:spPr>
            <a:xfrm>
              <a:off x="3793514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Application</a:t>
              </a:r>
            </a:p>
          </p:txBody>
        </p:sp>
        <p:sp>
          <p:nvSpPr>
            <p:cNvPr id="144" name="Ligne"/>
            <p:cNvSpPr/>
            <p:nvPr/>
          </p:nvSpPr>
          <p:spPr>
            <a:xfrm>
              <a:off x="-1" y="14844"/>
              <a:ext cx="3540984" cy="432692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48" name="Grouper"/>
          <p:cNvGrpSpPr/>
          <p:nvPr/>
        </p:nvGrpSpPr>
        <p:grpSpPr>
          <a:xfrm>
            <a:off x="10961472" y="8935329"/>
            <a:ext cx="3673609" cy="1270001"/>
            <a:chOff x="0" y="0"/>
            <a:chExt cx="3673607" cy="1270000"/>
          </a:xfrm>
        </p:grpSpPr>
        <p:sp>
          <p:nvSpPr>
            <p:cNvPr id="146" name="QR Code"/>
            <p:cNvSpPr/>
            <p:nvPr/>
          </p:nvSpPr>
          <p:spPr>
            <a:xfrm>
              <a:off x="2403607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QR Code</a:t>
              </a:r>
            </a:p>
          </p:txBody>
        </p:sp>
        <p:sp>
          <p:nvSpPr>
            <p:cNvPr id="147" name="Ligne"/>
            <p:cNvSpPr/>
            <p:nvPr/>
          </p:nvSpPr>
          <p:spPr>
            <a:xfrm flipV="1">
              <a:off x="0" y="604226"/>
              <a:ext cx="2263302" cy="393168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51" name="Grouper"/>
          <p:cNvGrpSpPr/>
          <p:nvPr/>
        </p:nvGrpSpPr>
        <p:grpSpPr>
          <a:xfrm>
            <a:off x="9254128" y="10902804"/>
            <a:ext cx="9466761" cy="1047716"/>
            <a:chOff x="0" y="0"/>
            <a:chExt cx="9466759" cy="1047714"/>
          </a:xfrm>
        </p:grpSpPr>
        <p:sp>
          <p:nvSpPr>
            <p:cNvPr id="149" name="PayPal / Stripe"/>
            <p:cNvSpPr/>
            <p:nvPr/>
          </p:nvSpPr>
          <p:spPr>
            <a:xfrm>
              <a:off x="4110951" y="0"/>
              <a:ext cx="5355809" cy="10477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PayPal / Stripe</a:t>
              </a:r>
            </a:p>
          </p:txBody>
        </p:sp>
        <p:sp>
          <p:nvSpPr>
            <p:cNvPr id="150" name="Ligne"/>
            <p:cNvSpPr/>
            <p:nvPr/>
          </p:nvSpPr>
          <p:spPr>
            <a:xfrm flipV="1">
              <a:off x="-1" y="533579"/>
              <a:ext cx="3967220" cy="243375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54" name="Grouper"/>
          <p:cNvGrpSpPr/>
          <p:nvPr/>
        </p:nvGrpSpPr>
        <p:grpSpPr>
          <a:xfrm>
            <a:off x="10958578" y="9919067"/>
            <a:ext cx="3676503" cy="1270001"/>
            <a:chOff x="0" y="0"/>
            <a:chExt cx="3676501" cy="1270000"/>
          </a:xfrm>
        </p:grpSpPr>
        <p:sp>
          <p:nvSpPr>
            <p:cNvPr id="152" name="Sans contact"/>
            <p:cNvSpPr/>
            <p:nvPr/>
          </p:nvSpPr>
          <p:spPr>
            <a:xfrm>
              <a:off x="240650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Sans contact</a:t>
              </a:r>
            </a:p>
          </p:txBody>
        </p:sp>
        <p:sp>
          <p:nvSpPr>
            <p:cNvPr id="153" name="Ligne"/>
            <p:cNvSpPr/>
            <p:nvPr/>
          </p:nvSpPr>
          <p:spPr>
            <a:xfrm>
              <a:off x="-1" y="34358"/>
              <a:ext cx="2272810" cy="683798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57" name="Grouper"/>
          <p:cNvGrpSpPr/>
          <p:nvPr/>
        </p:nvGrpSpPr>
        <p:grpSpPr>
          <a:xfrm>
            <a:off x="9241497" y="11679232"/>
            <a:ext cx="5393584" cy="1477311"/>
            <a:chOff x="0" y="0"/>
            <a:chExt cx="5393582" cy="1477310"/>
          </a:xfrm>
        </p:grpSpPr>
        <p:sp>
          <p:nvSpPr>
            <p:cNvPr id="155" name="Carte de crédit"/>
            <p:cNvSpPr/>
            <p:nvPr/>
          </p:nvSpPr>
          <p:spPr>
            <a:xfrm>
              <a:off x="4123582" y="2073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Carte de crédit</a:t>
              </a:r>
            </a:p>
          </p:txBody>
        </p:sp>
        <p:sp>
          <p:nvSpPr>
            <p:cNvPr id="156" name="Ligne"/>
            <p:cNvSpPr/>
            <p:nvPr/>
          </p:nvSpPr>
          <p:spPr>
            <a:xfrm>
              <a:off x="-1" y="0"/>
              <a:ext cx="3996446" cy="780470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158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59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16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16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5" grpId="4"/>
      <p:bldP build="whole" bldLvl="1" animBg="1" rev="0" advAuto="0" spid="157" grpId="10"/>
      <p:bldP build="whole" bldLvl="1" animBg="1" rev="0" advAuto="0" spid="128" grpId="5"/>
      <p:bldP build="whole" bldLvl="1" animBg="1" rev="0" advAuto="0" spid="148" grpId="6"/>
      <p:bldP build="whole" bldLvl="1" animBg="1" rev="0" advAuto="0" spid="138" grpId="8"/>
      <p:bldP build="whole" bldLvl="1" animBg="1" rev="0" advAuto="0" spid="151" grpId="9"/>
      <p:bldP build="whole" bldLvl="1" animBg="1" rev="0" advAuto="0" spid="134" grpId="2"/>
      <p:bldP build="whole" bldLvl="1" animBg="1" rev="0" advAuto="0" spid="154" grpId="7"/>
      <p:bldP build="whole" bldLvl="1" animBg="1" rev="0" advAuto="0" spid="142" grpId="3"/>
      <p:bldP build="whole" bldLvl="1" animBg="1" rev="0" advAuto="0" spid="131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écurité ?"/>
          <p:cNvSpPr/>
          <p:nvPr/>
        </p:nvSpPr>
        <p:spPr>
          <a:xfrm>
            <a:off x="6775973" y="1833114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Sécurité ?</a:t>
            </a:r>
          </a:p>
        </p:txBody>
      </p:sp>
      <p:grpSp>
        <p:nvGrpSpPr>
          <p:cNvPr id="164" name="Grouper"/>
          <p:cNvGrpSpPr/>
          <p:nvPr/>
        </p:nvGrpSpPr>
        <p:grpSpPr>
          <a:xfrm>
            <a:off x="1838727" y="6702962"/>
            <a:ext cx="10475470" cy="1135774"/>
            <a:chOff x="0" y="0"/>
            <a:chExt cx="10475469" cy="1135772"/>
          </a:xfrm>
        </p:grpSpPr>
        <p:sp>
          <p:nvSpPr>
            <p:cNvPr id="162" name="Hack toujours possible"/>
            <p:cNvSpPr/>
            <p:nvPr/>
          </p:nvSpPr>
          <p:spPr>
            <a:xfrm>
              <a:off x="837798" y="0"/>
              <a:ext cx="963767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Hack toujours possible </a:t>
              </a:r>
            </a:p>
          </p:txBody>
        </p:sp>
        <p:sp>
          <p:nvSpPr>
            <p:cNvPr id="163" name="Figure"/>
            <p:cNvSpPr/>
            <p:nvPr/>
          </p:nvSpPr>
          <p:spPr>
            <a:xfrm>
              <a:off x="0" y="288558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165" name="Vol / hack"/>
          <p:cNvSpPr/>
          <p:nvPr/>
        </p:nvSpPr>
        <p:spPr>
          <a:xfrm>
            <a:off x="4632337" y="4205700"/>
            <a:ext cx="15106627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Vol / hack</a:t>
            </a:r>
          </a:p>
        </p:txBody>
      </p:sp>
      <p:grpSp>
        <p:nvGrpSpPr>
          <p:cNvPr id="168" name="Grouper"/>
          <p:cNvGrpSpPr/>
          <p:nvPr/>
        </p:nvGrpSpPr>
        <p:grpSpPr>
          <a:xfrm>
            <a:off x="1838727" y="7593357"/>
            <a:ext cx="10475470" cy="1135774"/>
            <a:chOff x="0" y="0"/>
            <a:chExt cx="10475469" cy="1135772"/>
          </a:xfrm>
        </p:grpSpPr>
        <p:sp>
          <p:nvSpPr>
            <p:cNvPr id="166" name="Vol plus difficile"/>
            <p:cNvSpPr/>
            <p:nvPr/>
          </p:nvSpPr>
          <p:spPr>
            <a:xfrm>
              <a:off x="837798" y="0"/>
              <a:ext cx="963767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Vol plus difficile</a:t>
              </a:r>
            </a:p>
          </p:txBody>
        </p:sp>
        <p:sp>
          <p:nvSpPr>
            <p:cNvPr id="167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169" name="Numéro de diapositive"/>
          <p:cNvSpPr txBox="1"/>
          <p:nvPr>
            <p:ph type="sldNum" sz="quarter" idx="2"/>
          </p:nvPr>
        </p:nvSpPr>
        <p:spPr>
          <a:xfrm>
            <a:off x="21036279" y="1244530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grpSp>
        <p:nvGrpSpPr>
          <p:cNvPr id="172" name="Grouper"/>
          <p:cNvGrpSpPr/>
          <p:nvPr/>
        </p:nvGrpSpPr>
        <p:grpSpPr>
          <a:xfrm>
            <a:off x="1864127" y="8522348"/>
            <a:ext cx="17444542" cy="2189874"/>
            <a:chOff x="0" y="0"/>
            <a:chExt cx="17444541" cy="2189872"/>
          </a:xfrm>
        </p:grpSpPr>
        <p:sp>
          <p:nvSpPr>
            <p:cNvPr id="170" name="Transparence complète avec les institutions gouvernementales (suite à la journalisation)"/>
            <p:cNvSpPr/>
            <p:nvPr/>
          </p:nvSpPr>
          <p:spPr>
            <a:xfrm>
              <a:off x="837798" y="0"/>
              <a:ext cx="16606744" cy="21898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Transparence complète avec les institutions gouvernementales (suite à la journalisation)</a:t>
              </a:r>
            </a:p>
          </p:txBody>
        </p:sp>
        <p:sp>
          <p:nvSpPr>
            <p:cNvPr id="171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173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74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8" grpId="2"/>
      <p:bldP build="whole" bldLvl="1" animBg="1" rev="0" advAuto="0" spid="172" grpId="3"/>
      <p:bldP build="whole" bldLvl="1" animBg="1" rev="0" advAuto="0" spid="164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écurité ?"/>
          <p:cNvSpPr/>
          <p:nvPr/>
        </p:nvSpPr>
        <p:spPr>
          <a:xfrm>
            <a:off x="6775973" y="1833114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Sécurité ?</a:t>
            </a:r>
          </a:p>
        </p:txBody>
      </p:sp>
      <p:grpSp>
        <p:nvGrpSpPr>
          <p:cNvPr id="179" name="Grouper"/>
          <p:cNvGrpSpPr/>
          <p:nvPr/>
        </p:nvGrpSpPr>
        <p:grpSpPr>
          <a:xfrm>
            <a:off x="4083143" y="9597831"/>
            <a:ext cx="2804041" cy="1135773"/>
            <a:chOff x="0" y="0"/>
            <a:chExt cx="2804039" cy="1135772"/>
          </a:xfrm>
        </p:grpSpPr>
        <p:sp>
          <p:nvSpPr>
            <p:cNvPr id="177" name="Code"/>
            <p:cNvSpPr/>
            <p:nvPr/>
          </p:nvSpPr>
          <p:spPr>
            <a:xfrm>
              <a:off x="708908" y="0"/>
              <a:ext cx="209513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Code</a:t>
              </a:r>
            </a:p>
          </p:txBody>
        </p:sp>
        <p:sp>
          <p:nvSpPr>
            <p:cNvPr id="178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grpSp>
        <p:nvGrpSpPr>
          <p:cNvPr id="182" name="Grouper"/>
          <p:cNvGrpSpPr/>
          <p:nvPr/>
        </p:nvGrpSpPr>
        <p:grpSpPr>
          <a:xfrm>
            <a:off x="4083143" y="6290113"/>
            <a:ext cx="3456664" cy="1135774"/>
            <a:chOff x="0" y="0"/>
            <a:chExt cx="3456663" cy="1135772"/>
          </a:xfrm>
        </p:grpSpPr>
        <p:sp>
          <p:nvSpPr>
            <p:cNvPr id="180" name="Itsme"/>
            <p:cNvSpPr/>
            <p:nvPr/>
          </p:nvSpPr>
          <p:spPr>
            <a:xfrm>
              <a:off x="836167" y="0"/>
              <a:ext cx="2620497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Itsme</a:t>
              </a:r>
            </a:p>
          </p:txBody>
        </p:sp>
        <p:sp>
          <p:nvSpPr>
            <p:cNvPr id="181" name="Figure"/>
            <p:cNvSpPr/>
            <p:nvPr/>
          </p:nvSpPr>
          <p:spPr>
            <a:xfrm>
              <a:off x="0" y="338680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grpSp>
        <p:nvGrpSpPr>
          <p:cNvPr id="185" name="Grouper"/>
          <p:cNvGrpSpPr/>
          <p:nvPr/>
        </p:nvGrpSpPr>
        <p:grpSpPr>
          <a:xfrm>
            <a:off x="4083143" y="7480122"/>
            <a:ext cx="7342626" cy="1135774"/>
            <a:chOff x="0" y="0"/>
            <a:chExt cx="7342624" cy="1135772"/>
          </a:xfrm>
        </p:grpSpPr>
        <p:sp>
          <p:nvSpPr>
            <p:cNvPr id="183" name="Lecteur de carte_"/>
            <p:cNvSpPr/>
            <p:nvPr/>
          </p:nvSpPr>
          <p:spPr>
            <a:xfrm>
              <a:off x="787985" y="0"/>
              <a:ext cx="6554640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  <a:r>
                <a:t>Lecteur de carte</a:t>
              </a:r>
              <a:r>
                <a:rPr>
                  <a:solidFill>
                    <a:srgbClr val="FFFFFF"/>
                  </a:solidFill>
                </a:rPr>
                <a:t>_</a:t>
              </a:r>
              <a:r>
                <a:t>   </a:t>
              </a:r>
            </a:p>
          </p:txBody>
        </p:sp>
        <p:sp>
          <p:nvSpPr>
            <p:cNvPr id="184" name="Figure"/>
            <p:cNvSpPr/>
            <p:nvPr/>
          </p:nvSpPr>
          <p:spPr>
            <a:xfrm>
              <a:off x="0" y="288558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186" name="Validation de l’identité"/>
          <p:cNvSpPr/>
          <p:nvPr/>
        </p:nvSpPr>
        <p:spPr>
          <a:xfrm>
            <a:off x="4632337" y="4205700"/>
            <a:ext cx="15106627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Validation de l’identité</a:t>
            </a:r>
          </a:p>
        </p:txBody>
      </p:sp>
      <p:sp>
        <p:nvSpPr>
          <p:cNvPr id="187" name="Numéro de diapositive"/>
          <p:cNvSpPr txBox="1"/>
          <p:nvPr>
            <p:ph type="sldNum" sz="quarter" idx="2"/>
          </p:nvPr>
        </p:nvSpPr>
        <p:spPr>
          <a:xfrm>
            <a:off x="21016845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grpSp>
        <p:nvGrpSpPr>
          <p:cNvPr id="190" name="Grouper"/>
          <p:cNvGrpSpPr/>
          <p:nvPr/>
        </p:nvGrpSpPr>
        <p:grpSpPr>
          <a:xfrm>
            <a:off x="10688912" y="7210635"/>
            <a:ext cx="2790438" cy="1270001"/>
            <a:chOff x="0" y="0"/>
            <a:chExt cx="2790436" cy="1270000"/>
          </a:xfrm>
        </p:grpSpPr>
        <p:sp>
          <p:nvSpPr>
            <p:cNvPr id="188" name="Site"/>
            <p:cNvSpPr/>
            <p:nvPr/>
          </p:nvSpPr>
          <p:spPr>
            <a:xfrm>
              <a:off x="1520436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Site</a:t>
              </a:r>
            </a:p>
          </p:txBody>
        </p:sp>
        <p:sp>
          <p:nvSpPr>
            <p:cNvPr id="189" name="Ligne"/>
            <p:cNvSpPr/>
            <p:nvPr/>
          </p:nvSpPr>
          <p:spPr>
            <a:xfrm flipV="1">
              <a:off x="-1" y="608304"/>
              <a:ext cx="1851592" cy="367734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93" name="Grouper"/>
          <p:cNvGrpSpPr/>
          <p:nvPr/>
        </p:nvGrpSpPr>
        <p:grpSpPr>
          <a:xfrm>
            <a:off x="10682493" y="8149701"/>
            <a:ext cx="2796856" cy="1270001"/>
            <a:chOff x="0" y="0"/>
            <a:chExt cx="2796855" cy="1270000"/>
          </a:xfrm>
        </p:grpSpPr>
        <p:sp>
          <p:nvSpPr>
            <p:cNvPr id="191" name="Application"/>
            <p:cNvSpPr/>
            <p:nvPr/>
          </p:nvSpPr>
          <p:spPr>
            <a:xfrm>
              <a:off x="1526855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Application</a:t>
              </a:r>
            </a:p>
          </p:txBody>
        </p:sp>
        <p:sp>
          <p:nvSpPr>
            <p:cNvPr id="192" name="Ligne"/>
            <p:cNvSpPr/>
            <p:nvPr/>
          </p:nvSpPr>
          <p:spPr>
            <a:xfrm>
              <a:off x="-1" y="35761"/>
              <a:ext cx="1867711" cy="601713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96" name="Grouper"/>
          <p:cNvGrpSpPr/>
          <p:nvPr/>
        </p:nvGrpSpPr>
        <p:grpSpPr>
          <a:xfrm>
            <a:off x="6675505" y="9023092"/>
            <a:ext cx="11083127" cy="1252727"/>
            <a:chOff x="0" y="0"/>
            <a:chExt cx="11083125" cy="1252726"/>
          </a:xfrm>
        </p:grpSpPr>
        <p:sp>
          <p:nvSpPr>
            <p:cNvPr id="194" name="Carte bancaire"/>
            <p:cNvSpPr/>
            <p:nvPr/>
          </p:nvSpPr>
          <p:spPr>
            <a:xfrm>
              <a:off x="5533843" y="0"/>
              <a:ext cx="5549283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Carte bancaire</a:t>
              </a:r>
            </a:p>
          </p:txBody>
        </p:sp>
        <p:sp>
          <p:nvSpPr>
            <p:cNvPr id="195" name="Ligne"/>
            <p:cNvSpPr/>
            <p:nvPr/>
          </p:nvSpPr>
          <p:spPr>
            <a:xfrm flipV="1">
              <a:off x="-1" y="653821"/>
              <a:ext cx="5887803" cy="598906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99" name="Grouper"/>
          <p:cNvGrpSpPr/>
          <p:nvPr/>
        </p:nvGrpSpPr>
        <p:grpSpPr>
          <a:xfrm>
            <a:off x="6647742" y="9888979"/>
            <a:ext cx="6831607" cy="1270001"/>
            <a:chOff x="0" y="0"/>
            <a:chExt cx="6831606" cy="1270000"/>
          </a:xfrm>
        </p:grpSpPr>
        <p:sp>
          <p:nvSpPr>
            <p:cNvPr id="197" name="Application"/>
            <p:cNvSpPr/>
            <p:nvPr/>
          </p:nvSpPr>
          <p:spPr>
            <a:xfrm>
              <a:off x="5561606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Application </a:t>
              </a:r>
            </a:p>
          </p:txBody>
        </p:sp>
        <p:sp>
          <p:nvSpPr>
            <p:cNvPr id="198" name="Ligne"/>
            <p:cNvSpPr/>
            <p:nvPr/>
          </p:nvSpPr>
          <p:spPr>
            <a:xfrm>
              <a:off x="-1" y="392251"/>
              <a:ext cx="5941583" cy="267474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02" name="Grouper"/>
          <p:cNvGrpSpPr/>
          <p:nvPr/>
        </p:nvGrpSpPr>
        <p:grpSpPr>
          <a:xfrm>
            <a:off x="6719613" y="10293898"/>
            <a:ext cx="6759736" cy="1811653"/>
            <a:chOff x="0" y="0"/>
            <a:chExt cx="6759735" cy="1811651"/>
          </a:xfrm>
        </p:grpSpPr>
        <p:sp>
          <p:nvSpPr>
            <p:cNvPr id="200" name="Biométrique"/>
            <p:cNvSpPr/>
            <p:nvPr/>
          </p:nvSpPr>
          <p:spPr>
            <a:xfrm>
              <a:off x="5489735" y="54165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Biométrique</a:t>
              </a:r>
            </a:p>
          </p:txBody>
        </p:sp>
        <p:sp>
          <p:nvSpPr>
            <p:cNvPr id="201" name="Ligne"/>
            <p:cNvSpPr/>
            <p:nvPr/>
          </p:nvSpPr>
          <p:spPr>
            <a:xfrm>
              <a:off x="0" y="-1"/>
              <a:ext cx="5899344" cy="1126383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203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04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9" grpId="5"/>
      <p:bldP build="whole" bldLvl="1" animBg="1" rev="0" advAuto="0" spid="199" grpId="7"/>
      <p:bldP build="whole" bldLvl="1" animBg="1" rev="0" advAuto="0" spid="193" grpId="4"/>
      <p:bldP build="whole" bldLvl="1" animBg="1" rev="0" advAuto="0" spid="196" grpId="6"/>
      <p:bldP build="whole" bldLvl="1" animBg="1" rev="0" advAuto="0" spid="202" grpId="8"/>
      <p:bldP build="whole" bldLvl="1" animBg="1" rev="0" advAuto="0" spid="182" grpId="1"/>
      <p:bldP build="whole" bldLvl="1" animBg="1" rev="0" advAuto="0" spid="190" grpId="3"/>
      <p:bldP build="whole" bldLvl="1" animBg="1" rev="0" advAuto="0" spid="185" grpId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onclusion"/>
          <p:cNvSpPr/>
          <p:nvPr/>
        </p:nvSpPr>
        <p:spPr>
          <a:xfrm>
            <a:off x="5696317" y="18955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207" name="Possibilités beaucoup plus diversifiées…"/>
          <p:cNvSpPr/>
          <p:nvPr/>
        </p:nvSpPr>
        <p:spPr>
          <a:xfrm>
            <a:off x="2615142" y="4735283"/>
            <a:ext cx="19665165" cy="530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Possibilités beaucoup plus diversifiées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Sécurité améliorée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Pouvoir représentatif démocratique en péril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Nécessité de vivre encore avec le choix du cash</a:t>
            </a:r>
          </a:p>
        </p:txBody>
      </p:sp>
      <p:sp>
        <p:nvSpPr>
          <p:cNvPr id="208" name="Numéro de diapositive"/>
          <p:cNvSpPr txBox="1"/>
          <p:nvPr>
            <p:ph type="sldNum" sz="quarter" idx="2"/>
          </p:nvPr>
        </p:nvSpPr>
        <p:spPr>
          <a:xfrm>
            <a:off x="208779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209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10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20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0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2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2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07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Texte"/>
          <p:cNvSpPr/>
          <p:nvPr/>
        </p:nvSpPr>
        <p:spPr>
          <a:xfrm>
            <a:off x="11717380" y="7845669"/>
            <a:ext cx="10643996" cy="117062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ts val="4200"/>
              </a:lnSpc>
              <a:defRPr sz="3200"/>
            </a:pPr>
          </a:p>
        </p:txBody>
      </p:sp>
      <p:sp>
        <p:nvSpPr>
          <p:cNvPr id="213" name="Numéro de diapositive"/>
          <p:cNvSpPr txBox="1"/>
          <p:nvPr>
            <p:ph type="sldNum" sz="quarter" idx="2"/>
          </p:nvPr>
        </p:nvSpPr>
        <p:spPr>
          <a:xfrm>
            <a:off x="20880801" y="12425872"/>
            <a:ext cx="5686637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214" name="?"/>
          <p:cNvSpPr/>
          <p:nvPr/>
        </p:nvSpPr>
        <p:spPr>
          <a:xfrm>
            <a:off x="8738016" y="4380229"/>
            <a:ext cx="6895268" cy="4955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pc="598" sz="31900">
                <a:solidFill>
                  <a:srgbClr val="14A5FF"/>
                </a:solidFill>
              </a:defRPr>
            </a:lvl1pPr>
          </a:lstStyle>
          <a:p>
            <a:pPr/>
            <a:r>
              <a:t>?</a:t>
            </a:r>
          </a:p>
        </p:txBody>
      </p:sp>
      <p:sp>
        <p:nvSpPr>
          <p:cNvPr id="215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16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Figure"/>
          <p:cNvSpPr/>
          <p:nvPr/>
        </p:nvSpPr>
        <p:spPr>
          <a:xfrm>
            <a:off x="11085394" y="2808758"/>
            <a:ext cx="2251083" cy="24398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933" y="12076"/>
                </a:moveTo>
                <a:cubicBezTo>
                  <a:pt x="21369" y="11429"/>
                  <a:pt x="21600" y="10732"/>
                  <a:pt x="21600" y="9954"/>
                </a:cubicBezTo>
                <a:cubicBezTo>
                  <a:pt x="21600" y="9068"/>
                  <a:pt x="21252" y="8289"/>
                  <a:pt x="20555" y="7647"/>
                </a:cubicBezTo>
                <a:cubicBezTo>
                  <a:pt x="19826" y="6977"/>
                  <a:pt x="18982" y="6655"/>
                  <a:pt x="17996" y="6655"/>
                </a:cubicBezTo>
                <a:cubicBezTo>
                  <a:pt x="15522" y="6655"/>
                  <a:pt x="15522" y="6655"/>
                  <a:pt x="15522" y="6655"/>
                </a:cubicBezTo>
                <a:cubicBezTo>
                  <a:pt x="15987" y="5796"/>
                  <a:pt x="16222" y="4964"/>
                  <a:pt x="16222" y="4158"/>
                </a:cubicBezTo>
                <a:cubicBezTo>
                  <a:pt x="16222" y="3140"/>
                  <a:pt x="16046" y="2335"/>
                  <a:pt x="15727" y="1742"/>
                </a:cubicBezTo>
                <a:cubicBezTo>
                  <a:pt x="15379" y="1154"/>
                  <a:pt x="14913" y="697"/>
                  <a:pt x="14275" y="430"/>
                </a:cubicBezTo>
                <a:cubicBezTo>
                  <a:pt x="13663" y="135"/>
                  <a:pt x="12937" y="0"/>
                  <a:pt x="12153" y="0"/>
                </a:cubicBezTo>
                <a:cubicBezTo>
                  <a:pt x="11687" y="0"/>
                  <a:pt x="11251" y="162"/>
                  <a:pt x="10903" y="484"/>
                </a:cubicBezTo>
                <a:cubicBezTo>
                  <a:pt x="10496" y="859"/>
                  <a:pt x="10202" y="1316"/>
                  <a:pt x="10030" y="1878"/>
                </a:cubicBezTo>
                <a:cubicBezTo>
                  <a:pt x="9854" y="2470"/>
                  <a:pt x="9708" y="3005"/>
                  <a:pt x="9594" y="3515"/>
                </a:cubicBezTo>
                <a:cubicBezTo>
                  <a:pt x="9477" y="4053"/>
                  <a:pt x="9304" y="4429"/>
                  <a:pt x="9099" y="4642"/>
                </a:cubicBezTo>
                <a:cubicBezTo>
                  <a:pt x="8633" y="5099"/>
                  <a:pt x="8138" y="5661"/>
                  <a:pt x="7589" y="6307"/>
                </a:cubicBezTo>
                <a:cubicBezTo>
                  <a:pt x="6628" y="7433"/>
                  <a:pt x="5987" y="8103"/>
                  <a:pt x="5668" y="8317"/>
                </a:cubicBezTo>
                <a:cubicBezTo>
                  <a:pt x="1800" y="8317"/>
                  <a:pt x="1800" y="8317"/>
                  <a:pt x="1800" y="8317"/>
                </a:cubicBezTo>
                <a:cubicBezTo>
                  <a:pt x="1309" y="8317"/>
                  <a:pt x="873" y="8479"/>
                  <a:pt x="521" y="8800"/>
                </a:cubicBezTo>
                <a:cubicBezTo>
                  <a:pt x="172" y="9122"/>
                  <a:pt x="0" y="9528"/>
                  <a:pt x="0" y="9981"/>
                </a:cubicBezTo>
                <a:cubicBezTo>
                  <a:pt x="0" y="18274"/>
                  <a:pt x="0" y="18274"/>
                  <a:pt x="0" y="18274"/>
                </a:cubicBezTo>
                <a:cubicBezTo>
                  <a:pt x="0" y="18727"/>
                  <a:pt x="172" y="19133"/>
                  <a:pt x="521" y="19455"/>
                </a:cubicBezTo>
                <a:cubicBezTo>
                  <a:pt x="873" y="19776"/>
                  <a:pt x="1309" y="19935"/>
                  <a:pt x="1800" y="19935"/>
                </a:cubicBezTo>
                <a:cubicBezTo>
                  <a:pt x="5844" y="19935"/>
                  <a:pt x="5844" y="19935"/>
                  <a:pt x="5844" y="19935"/>
                </a:cubicBezTo>
                <a:cubicBezTo>
                  <a:pt x="6075" y="19935"/>
                  <a:pt x="6716" y="20125"/>
                  <a:pt x="7790" y="20473"/>
                </a:cubicBezTo>
                <a:cubicBezTo>
                  <a:pt x="8952" y="20822"/>
                  <a:pt x="9971" y="21116"/>
                  <a:pt x="10844" y="21306"/>
                </a:cubicBezTo>
                <a:cubicBezTo>
                  <a:pt x="11716" y="21492"/>
                  <a:pt x="12618" y="21600"/>
                  <a:pt x="13516" y="21600"/>
                </a:cubicBezTo>
                <a:cubicBezTo>
                  <a:pt x="15320" y="21600"/>
                  <a:pt x="15320" y="21600"/>
                  <a:pt x="15320" y="21600"/>
                </a:cubicBezTo>
                <a:cubicBezTo>
                  <a:pt x="16629" y="21600"/>
                  <a:pt x="17703" y="21252"/>
                  <a:pt x="18517" y="20555"/>
                </a:cubicBezTo>
                <a:cubicBezTo>
                  <a:pt x="19331" y="19858"/>
                  <a:pt x="19712" y="18917"/>
                  <a:pt x="19712" y="17709"/>
                </a:cubicBezTo>
                <a:cubicBezTo>
                  <a:pt x="20262" y="17039"/>
                  <a:pt x="20555" y="16261"/>
                  <a:pt x="20555" y="15402"/>
                </a:cubicBezTo>
                <a:cubicBezTo>
                  <a:pt x="20555" y="15215"/>
                  <a:pt x="20526" y="15026"/>
                  <a:pt x="20526" y="14836"/>
                </a:cubicBezTo>
                <a:cubicBezTo>
                  <a:pt x="20874" y="14248"/>
                  <a:pt x="21050" y="13632"/>
                  <a:pt x="21050" y="12959"/>
                </a:cubicBezTo>
                <a:cubicBezTo>
                  <a:pt x="21050" y="12664"/>
                  <a:pt x="20991" y="12370"/>
                  <a:pt x="20933" y="12076"/>
                </a:cubicBezTo>
                <a:close/>
                <a:moveTo>
                  <a:pt x="3343" y="18030"/>
                </a:moveTo>
                <a:cubicBezTo>
                  <a:pt x="3167" y="18193"/>
                  <a:pt x="2966" y="18274"/>
                  <a:pt x="2702" y="18274"/>
                </a:cubicBezTo>
                <a:cubicBezTo>
                  <a:pt x="2471" y="18274"/>
                  <a:pt x="2236" y="18193"/>
                  <a:pt x="2064" y="18030"/>
                </a:cubicBezTo>
                <a:cubicBezTo>
                  <a:pt x="1888" y="17871"/>
                  <a:pt x="1800" y="17682"/>
                  <a:pt x="1800" y="17442"/>
                </a:cubicBezTo>
                <a:cubicBezTo>
                  <a:pt x="1800" y="17225"/>
                  <a:pt x="1888" y="17039"/>
                  <a:pt x="2064" y="16877"/>
                </a:cubicBezTo>
                <a:cubicBezTo>
                  <a:pt x="2236" y="16691"/>
                  <a:pt x="2471" y="16609"/>
                  <a:pt x="2702" y="16609"/>
                </a:cubicBezTo>
                <a:cubicBezTo>
                  <a:pt x="2966" y="16609"/>
                  <a:pt x="3167" y="16691"/>
                  <a:pt x="3343" y="16877"/>
                </a:cubicBezTo>
                <a:cubicBezTo>
                  <a:pt x="3516" y="17039"/>
                  <a:pt x="3604" y="17225"/>
                  <a:pt x="3604" y="17442"/>
                </a:cubicBezTo>
                <a:cubicBezTo>
                  <a:pt x="3604" y="17682"/>
                  <a:pt x="3516" y="17871"/>
                  <a:pt x="3343" y="18030"/>
                </a:cubicBezTo>
                <a:close/>
                <a:moveTo>
                  <a:pt x="19507" y="11030"/>
                </a:moveTo>
                <a:cubicBezTo>
                  <a:pt x="19305" y="11429"/>
                  <a:pt x="19041" y="11619"/>
                  <a:pt x="18752" y="11646"/>
                </a:cubicBezTo>
                <a:cubicBezTo>
                  <a:pt x="18898" y="11781"/>
                  <a:pt x="19012" y="11994"/>
                  <a:pt x="19100" y="12262"/>
                </a:cubicBezTo>
                <a:cubicBezTo>
                  <a:pt x="19188" y="12502"/>
                  <a:pt x="19246" y="12745"/>
                  <a:pt x="19246" y="12959"/>
                </a:cubicBezTo>
                <a:cubicBezTo>
                  <a:pt x="19246" y="13578"/>
                  <a:pt x="18982" y="14085"/>
                  <a:pt x="18491" y="14515"/>
                </a:cubicBezTo>
                <a:cubicBezTo>
                  <a:pt x="18664" y="14786"/>
                  <a:pt x="18752" y="15080"/>
                  <a:pt x="18752" y="15402"/>
                </a:cubicBezTo>
                <a:cubicBezTo>
                  <a:pt x="18752" y="15723"/>
                  <a:pt x="18664" y="16048"/>
                  <a:pt x="18517" y="16369"/>
                </a:cubicBezTo>
                <a:cubicBezTo>
                  <a:pt x="18345" y="16691"/>
                  <a:pt x="18110" y="16904"/>
                  <a:pt x="17850" y="17039"/>
                </a:cubicBezTo>
                <a:cubicBezTo>
                  <a:pt x="17879" y="17306"/>
                  <a:pt x="17908" y="17547"/>
                  <a:pt x="17908" y="17763"/>
                </a:cubicBezTo>
                <a:cubicBezTo>
                  <a:pt x="17908" y="19211"/>
                  <a:pt x="17007" y="19935"/>
                  <a:pt x="15207" y="19935"/>
                </a:cubicBezTo>
                <a:cubicBezTo>
                  <a:pt x="13516" y="19935"/>
                  <a:pt x="13516" y="19935"/>
                  <a:pt x="13516" y="19935"/>
                </a:cubicBezTo>
                <a:cubicBezTo>
                  <a:pt x="12266" y="19935"/>
                  <a:pt x="10668" y="19614"/>
                  <a:pt x="8692" y="18998"/>
                </a:cubicBezTo>
                <a:cubicBezTo>
                  <a:pt x="8663" y="18971"/>
                  <a:pt x="8516" y="18944"/>
                  <a:pt x="8285" y="18863"/>
                </a:cubicBezTo>
                <a:cubicBezTo>
                  <a:pt x="8054" y="18782"/>
                  <a:pt x="7908" y="18727"/>
                  <a:pt x="7790" y="18704"/>
                </a:cubicBezTo>
                <a:cubicBezTo>
                  <a:pt x="7673" y="18650"/>
                  <a:pt x="7530" y="18623"/>
                  <a:pt x="7295" y="18541"/>
                </a:cubicBezTo>
                <a:cubicBezTo>
                  <a:pt x="7064" y="18487"/>
                  <a:pt x="6888" y="18433"/>
                  <a:pt x="6775" y="18406"/>
                </a:cubicBezTo>
                <a:cubicBezTo>
                  <a:pt x="6628" y="18379"/>
                  <a:pt x="6485" y="18352"/>
                  <a:pt x="6309" y="18328"/>
                </a:cubicBezTo>
                <a:cubicBezTo>
                  <a:pt x="6133" y="18298"/>
                  <a:pt x="5987" y="18274"/>
                  <a:pt x="5844" y="18274"/>
                </a:cubicBezTo>
                <a:cubicBezTo>
                  <a:pt x="5407" y="18274"/>
                  <a:pt x="5407" y="18274"/>
                  <a:pt x="5407" y="18274"/>
                </a:cubicBezTo>
                <a:cubicBezTo>
                  <a:pt x="5407" y="9981"/>
                  <a:pt x="5407" y="9981"/>
                  <a:pt x="5407" y="9981"/>
                </a:cubicBezTo>
                <a:cubicBezTo>
                  <a:pt x="5844" y="9981"/>
                  <a:pt x="5844" y="9981"/>
                  <a:pt x="5844" y="9981"/>
                </a:cubicBezTo>
                <a:cubicBezTo>
                  <a:pt x="6020" y="9981"/>
                  <a:pt x="6163" y="9927"/>
                  <a:pt x="6368" y="9849"/>
                </a:cubicBezTo>
                <a:cubicBezTo>
                  <a:pt x="6540" y="9768"/>
                  <a:pt x="6716" y="9660"/>
                  <a:pt x="6918" y="9497"/>
                </a:cubicBezTo>
                <a:cubicBezTo>
                  <a:pt x="7123" y="9338"/>
                  <a:pt x="7295" y="9203"/>
                  <a:pt x="7471" y="9044"/>
                </a:cubicBezTo>
                <a:cubicBezTo>
                  <a:pt x="7614" y="8882"/>
                  <a:pt x="7820" y="8692"/>
                  <a:pt x="8025" y="8479"/>
                </a:cubicBezTo>
                <a:cubicBezTo>
                  <a:pt x="8226" y="8239"/>
                  <a:pt x="8402" y="8049"/>
                  <a:pt x="8516" y="7917"/>
                </a:cubicBezTo>
                <a:cubicBezTo>
                  <a:pt x="8633" y="7782"/>
                  <a:pt x="8780" y="7592"/>
                  <a:pt x="8952" y="7379"/>
                </a:cubicBezTo>
                <a:cubicBezTo>
                  <a:pt x="9128" y="7166"/>
                  <a:pt x="9246" y="7058"/>
                  <a:pt x="9275" y="7004"/>
                </a:cubicBezTo>
                <a:cubicBezTo>
                  <a:pt x="9796" y="6412"/>
                  <a:pt x="10144" y="6012"/>
                  <a:pt x="10349" y="5823"/>
                </a:cubicBezTo>
                <a:cubicBezTo>
                  <a:pt x="10727" y="5447"/>
                  <a:pt x="11016" y="4964"/>
                  <a:pt x="11192" y="4402"/>
                </a:cubicBezTo>
                <a:cubicBezTo>
                  <a:pt x="11368" y="3810"/>
                  <a:pt x="11511" y="3272"/>
                  <a:pt x="11629" y="2764"/>
                </a:cubicBezTo>
                <a:cubicBezTo>
                  <a:pt x="11746" y="2253"/>
                  <a:pt x="11918" y="1878"/>
                  <a:pt x="12153" y="1665"/>
                </a:cubicBezTo>
                <a:cubicBezTo>
                  <a:pt x="13055" y="1665"/>
                  <a:pt x="13663" y="1878"/>
                  <a:pt x="13953" y="2280"/>
                </a:cubicBezTo>
                <a:cubicBezTo>
                  <a:pt x="14246" y="2683"/>
                  <a:pt x="14418" y="3302"/>
                  <a:pt x="14418" y="4158"/>
                </a:cubicBezTo>
                <a:cubicBezTo>
                  <a:pt x="14418" y="4669"/>
                  <a:pt x="14187" y="5366"/>
                  <a:pt x="13722" y="6253"/>
                </a:cubicBezTo>
                <a:cubicBezTo>
                  <a:pt x="13286" y="7109"/>
                  <a:pt x="13055" y="7809"/>
                  <a:pt x="13055" y="8317"/>
                </a:cubicBezTo>
                <a:cubicBezTo>
                  <a:pt x="17996" y="8317"/>
                  <a:pt x="17996" y="8317"/>
                  <a:pt x="17996" y="8317"/>
                </a:cubicBezTo>
                <a:cubicBezTo>
                  <a:pt x="18491" y="8317"/>
                  <a:pt x="18898" y="8479"/>
                  <a:pt x="19246" y="8800"/>
                </a:cubicBezTo>
                <a:cubicBezTo>
                  <a:pt x="19624" y="9149"/>
                  <a:pt x="19796" y="9528"/>
                  <a:pt x="19796" y="9981"/>
                </a:cubicBezTo>
                <a:cubicBezTo>
                  <a:pt x="19796" y="10279"/>
                  <a:pt x="19712" y="10624"/>
                  <a:pt x="19507" y="11030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b="1" sz="7100"/>
            </a:pPr>
          </a:p>
        </p:txBody>
      </p:sp>
      <p:sp>
        <p:nvSpPr>
          <p:cNvPr id="219" name="Numéro de diapositive"/>
          <p:cNvSpPr txBox="1"/>
          <p:nvPr>
            <p:ph type="sldNum" sz="quarter" idx="2"/>
          </p:nvPr>
        </p:nvSpPr>
        <p:spPr>
          <a:xfrm>
            <a:off x="20845779" y="12374879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220" name="Merci pour votre écoute"/>
          <p:cNvSpPr/>
          <p:nvPr/>
        </p:nvSpPr>
        <p:spPr>
          <a:xfrm>
            <a:off x="2718653" y="6254069"/>
            <a:ext cx="18933994" cy="3151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pc="236" sz="12600">
                <a:solidFill>
                  <a:srgbClr val="14A5FF"/>
                </a:solidFill>
              </a:defRPr>
            </a:lvl1pPr>
          </a:lstStyle>
          <a:p>
            <a:pPr/>
            <a:r>
              <a:t>Merci pour votre écoute</a:t>
            </a:r>
          </a:p>
        </p:txBody>
      </p:sp>
      <p:sp>
        <p:nvSpPr>
          <p:cNvPr id="221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22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ommaire"/>
          <p:cNvSpPr/>
          <p:nvPr/>
        </p:nvSpPr>
        <p:spPr>
          <a:xfrm>
            <a:off x="5696317" y="18955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Sommaire</a:t>
            </a:r>
          </a:p>
        </p:txBody>
      </p:sp>
      <p:sp>
        <p:nvSpPr>
          <p:cNvPr id="62" name="Citation…"/>
          <p:cNvSpPr/>
          <p:nvPr/>
        </p:nvSpPr>
        <p:spPr>
          <a:xfrm>
            <a:off x="2401359" y="4715848"/>
            <a:ext cx="19598538" cy="7847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Citation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Définition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Ce que sont les moyens de paiements électroniques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Possibilités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Sécurité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Conclusion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Questions</a:t>
            </a:r>
          </a:p>
        </p:txBody>
      </p:sp>
      <p:sp>
        <p:nvSpPr>
          <p:cNvPr id="63" name="Numéro de diapositive"/>
          <p:cNvSpPr txBox="1"/>
          <p:nvPr>
            <p:ph type="sldNum" sz="quarter" idx="2"/>
          </p:nvPr>
        </p:nvSpPr>
        <p:spPr>
          <a:xfrm>
            <a:off x="208779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64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929292"/>
                </a:solidFill>
              </a:defRPr>
            </a:pPr>
          </a:p>
        </p:txBody>
      </p:sp>
      <p:sp>
        <p:nvSpPr>
          <p:cNvPr id="65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“"/>
          <p:cNvSpPr/>
          <p:nvPr/>
        </p:nvSpPr>
        <p:spPr>
          <a:xfrm>
            <a:off x="3915762" y="21481"/>
            <a:ext cx="3412275" cy="7747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40000"/>
            </a:lvl1pPr>
          </a:lstStyle>
          <a:p>
            <a:pPr/>
            <a:r>
              <a:t>“</a:t>
            </a:r>
          </a:p>
        </p:txBody>
      </p:sp>
      <p:sp>
        <p:nvSpPr>
          <p:cNvPr id="68" name="Notre argent nous appartient, tout comme ce que l’on décide d’en faire."/>
          <p:cNvSpPr/>
          <p:nvPr/>
        </p:nvSpPr>
        <p:spPr>
          <a:xfrm>
            <a:off x="-59311" y="2807953"/>
            <a:ext cx="12576731" cy="4155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Notre argent nous appartient, tout comme ce que l’on décide d’en faire.</a:t>
            </a:r>
          </a:p>
        </p:txBody>
      </p:sp>
      <p:pic>
        <p:nvPicPr>
          <p:cNvPr id="69" name="image3.jpeg" descr="image3.jpeg"/>
          <p:cNvPicPr>
            <a:picLocks noChangeAspect="1"/>
          </p:cNvPicPr>
          <p:nvPr/>
        </p:nvPicPr>
        <p:blipFill>
          <a:blip r:embed="rId2">
            <a:extLst/>
          </a:blip>
          <a:srcRect l="11960" t="0" r="28748" b="0"/>
          <a:stretch>
            <a:fillRect/>
          </a:stretch>
        </p:blipFill>
        <p:spPr>
          <a:xfrm>
            <a:off x="12188824" y="0"/>
            <a:ext cx="12188826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Texte"/>
          <p:cNvSpPr/>
          <p:nvPr/>
        </p:nvSpPr>
        <p:spPr>
          <a:xfrm>
            <a:off x="336474" y="12862097"/>
            <a:ext cx="11785160" cy="4021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71" name="53212@etu.he2b.be - Léopold Mols"/>
          <p:cNvSpPr/>
          <p:nvPr/>
        </p:nvSpPr>
        <p:spPr>
          <a:xfrm>
            <a:off x="336474" y="12862097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72" name="Numéro de diapositive"/>
          <p:cNvSpPr txBox="1"/>
          <p:nvPr>
            <p:ph type="sldNum" sz="quarter" idx="2"/>
          </p:nvPr>
        </p:nvSpPr>
        <p:spPr>
          <a:xfrm>
            <a:off x="21000296" y="12470706"/>
            <a:ext cx="5686637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3" name="‘‘Je rêve d’une banque qui soit faite pour moi’’…"/>
          <p:cNvSpPr txBox="1"/>
          <p:nvPr/>
        </p:nvSpPr>
        <p:spPr>
          <a:xfrm>
            <a:off x="1368695" y="7724347"/>
            <a:ext cx="8506410" cy="4681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‘‘Je rêve d’une banque qui soit faite pour moi’’</a:t>
            </a:r>
          </a:p>
          <a:p>
            <a:pPr algn="r">
              <a:defRPr sz="2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G. Elmaleh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3" grpId="2"/>
      <p:bldP build="whole" bldLvl="1" animBg="1" rev="0" advAuto="0" spid="6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76" name="Définition…"/>
          <p:cNvSpPr/>
          <p:nvPr/>
        </p:nvSpPr>
        <p:spPr>
          <a:xfrm>
            <a:off x="10286834" y="3062085"/>
            <a:ext cx="13918097" cy="9945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1"/>
              <a:defRPr sz="54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Définition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Paiement électronique = « monétique ».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« La monétique désigne l'ensemble des traitements électroniques, informatiques et télématiques nécessaires à la gestion de cartes bancaires ainsi que des transactions associées. »</a:t>
            </a:r>
          </a:p>
          <a:p>
            <a:pPr algn="r">
              <a:defRPr sz="2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Wikipédia</a:t>
            </a:r>
          </a:p>
        </p:txBody>
      </p:sp>
      <p:sp>
        <p:nvSpPr>
          <p:cNvPr id="77" name="Texte"/>
          <p:cNvSpPr/>
          <p:nvPr/>
        </p:nvSpPr>
        <p:spPr>
          <a:xfrm>
            <a:off x="6338790" y="12764923"/>
            <a:ext cx="11693720" cy="306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65" sz="6700">
                <a:solidFill>
                  <a:srgbClr val="D7D7D7"/>
                </a:solidFill>
              </a:defRPr>
            </a:pPr>
          </a:p>
        </p:txBody>
      </p:sp>
      <p:sp>
        <p:nvSpPr>
          <p:cNvPr id="78" name="53212@etu.he2b.be - Léopold Mols"/>
          <p:cNvSpPr/>
          <p:nvPr/>
        </p:nvSpPr>
        <p:spPr>
          <a:xfrm>
            <a:off x="6338790" y="12764923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79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4350" y="2752900"/>
            <a:ext cx="8728605" cy="9585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7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83" name="Historique…"/>
          <p:cNvSpPr/>
          <p:nvPr/>
        </p:nvSpPr>
        <p:spPr>
          <a:xfrm>
            <a:off x="1371434" y="2782685"/>
            <a:ext cx="12089406" cy="9945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2"/>
              <a:defRPr sz="54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Historique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Troc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Argent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Or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Billets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Chèques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Cartes bancaires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Blockchain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-&gt; Échanger des biens</a:t>
            </a:r>
          </a:p>
        </p:txBody>
      </p:sp>
      <p:sp>
        <p:nvSpPr>
          <p:cNvPr id="84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85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86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8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39401" y="3487539"/>
            <a:ext cx="11760139" cy="66150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8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90" name="Qu’est-ce ?…"/>
          <p:cNvSpPr/>
          <p:nvPr/>
        </p:nvSpPr>
        <p:spPr>
          <a:xfrm>
            <a:off x="1605008" y="3348505"/>
            <a:ext cx="12159747" cy="923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3"/>
              <a:defRPr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Qu’est-ce ?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Application de paiement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Dématérialisation de nos possessions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Stockage à distance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Opérations à distance</a:t>
            </a: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-&gt; Virtualiser l’échange de biens</a:t>
            </a:r>
          </a:p>
        </p:txBody>
      </p:sp>
      <p:sp>
        <p:nvSpPr>
          <p:cNvPr id="91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92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93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9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95867" y="3870323"/>
            <a:ext cx="8893821" cy="76664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9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9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97" name="Intérêt ?…"/>
          <p:cNvSpPr/>
          <p:nvPr/>
        </p:nvSpPr>
        <p:spPr>
          <a:xfrm>
            <a:off x="1184622" y="2712889"/>
            <a:ext cx="13975780" cy="1040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4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rPr u="sng"/>
              <a:t>Intérêt</a:t>
            </a:r>
            <a:r>
              <a:t> ?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Achats en ligne</a:t>
            </a:r>
          </a:p>
          <a:p>
            <a:pPr lvl="1" marL="1900346" indent="-986129" algn="l">
              <a:buSzPct val="100000"/>
              <a:buFont typeface="Arial"/>
              <a:buChar char="-"/>
              <a:defRPr strike="sngStrike"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Cash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Sans contact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Souplesse de devises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Sécurité lié au cryptage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Payements à l’international</a:t>
            </a: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-&gt; Diversifier l’échange de biens</a:t>
            </a:r>
          </a:p>
        </p:txBody>
      </p:sp>
      <p:sp>
        <p:nvSpPr>
          <p:cNvPr id="98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9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30375" y="3085504"/>
            <a:ext cx="7483147" cy="7544992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01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9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9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7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104" name="Inconvénients ?…"/>
          <p:cNvSpPr/>
          <p:nvPr/>
        </p:nvSpPr>
        <p:spPr>
          <a:xfrm>
            <a:off x="1184622" y="2712889"/>
            <a:ext cx="13975780" cy="1040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4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rPr u="sng"/>
              <a:t>Inconvénients</a:t>
            </a:r>
            <a:r>
              <a:t> ?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Sécurité toujours relative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Pouvoir représentatif démocratique en péril</a:t>
            </a:r>
          </a:p>
        </p:txBody>
      </p:sp>
      <p:sp>
        <p:nvSpPr>
          <p:cNvPr id="105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10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66072" y="3085504"/>
            <a:ext cx="7483148" cy="7544992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08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109" name="-&gt; Nécessité de prudence et d’intimité"/>
          <p:cNvSpPr/>
          <p:nvPr/>
        </p:nvSpPr>
        <p:spPr>
          <a:xfrm>
            <a:off x="1184622" y="10652698"/>
            <a:ext cx="13975780" cy="1040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-&gt; Nécessité de prudence et d’intimité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0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0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0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1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10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09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09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Class="entr" nodeType="with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1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04" grpId="1"/>
      <p:bldP build="p" bldLvl="5" animBg="1" rev="0" advAuto="0" spid="109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112" name="Quel impact sur nos vies ?"/>
          <p:cNvSpPr/>
          <p:nvPr/>
        </p:nvSpPr>
        <p:spPr>
          <a:xfrm>
            <a:off x="7895807" y="2735519"/>
            <a:ext cx="8579686" cy="1208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marL="1598212" indent="-1598212" algn="l">
              <a:buSzPct val="100000"/>
              <a:buAutoNum type="arabicPeriod" startAt="5"/>
              <a:defRPr sz="43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Quel impact sur nos vies ?</a:t>
            </a:r>
          </a:p>
        </p:txBody>
      </p:sp>
      <p:sp>
        <p:nvSpPr>
          <p:cNvPr id="113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11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08832" y="3586210"/>
            <a:ext cx="16353636" cy="9166735"/>
          </a:xfrm>
          <a:prstGeom prst="rect">
            <a:avLst/>
          </a:prstGeom>
          <a:ln w="12700">
            <a:miter lim="400000"/>
          </a:ln>
        </p:spPr>
      </p:pic>
      <p:sp>
        <p:nvSpPr>
          <p:cNvPr id="115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16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117" name="Sethsteh"/>
          <p:cNvSpPr/>
          <p:nvPr/>
        </p:nvSpPr>
        <p:spPr>
          <a:xfrm>
            <a:off x="4196326" y="8166469"/>
            <a:ext cx="2247404" cy="25431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300">
                <a:solidFill>
                  <a:srgbClr val="DDEAF7"/>
                </a:solidFill>
              </a:defRPr>
            </a:lvl1pPr>
          </a:lstStyle>
          <a:p>
            <a:pPr/>
            <a:r>
              <a:t>Sethsteh</a:t>
            </a:r>
          </a:p>
        </p:txBody>
      </p:sp>
      <p:sp>
        <p:nvSpPr>
          <p:cNvPr id="118" name="Seth"/>
          <p:cNvSpPr/>
          <p:nvPr/>
        </p:nvSpPr>
        <p:spPr>
          <a:xfrm>
            <a:off x="4265021" y="4581413"/>
            <a:ext cx="2611005" cy="12731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300">
                <a:solidFill>
                  <a:srgbClr val="DDEAF7"/>
                </a:solidFill>
              </a:defRPr>
            </a:lvl1pPr>
          </a:lstStyle>
          <a:p>
            <a:pPr/>
            <a:r>
              <a:t>Seth</a:t>
            </a:r>
          </a:p>
        </p:txBody>
      </p:sp>
      <p:sp>
        <p:nvSpPr>
          <p:cNvPr id="119" name="Sethff"/>
          <p:cNvSpPr/>
          <p:nvPr/>
        </p:nvSpPr>
        <p:spPr>
          <a:xfrm>
            <a:off x="16616540" y="5524677"/>
            <a:ext cx="3334386" cy="15398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0100">
                <a:solidFill>
                  <a:srgbClr val="DDEAF7"/>
                </a:solidFill>
              </a:defRPr>
            </a:lvl1pPr>
          </a:lstStyle>
          <a:p>
            <a:pPr/>
            <a:r>
              <a:t>Sethff</a:t>
            </a:r>
          </a:p>
        </p:txBody>
      </p:sp>
      <p:sp>
        <p:nvSpPr>
          <p:cNvPr id="120" name="Sethf"/>
          <p:cNvSpPr/>
          <p:nvPr/>
        </p:nvSpPr>
        <p:spPr>
          <a:xfrm>
            <a:off x="16218799" y="7886685"/>
            <a:ext cx="3944229" cy="19843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21" name="Sethf"/>
          <p:cNvSpPr/>
          <p:nvPr/>
        </p:nvSpPr>
        <p:spPr>
          <a:xfrm>
            <a:off x="15704449" y="10015474"/>
            <a:ext cx="3944229" cy="19843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22" name="Sethf"/>
          <p:cNvSpPr/>
          <p:nvPr/>
        </p:nvSpPr>
        <p:spPr>
          <a:xfrm>
            <a:off x="12147871" y="7969760"/>
            <a:ext cx="3944230" cy="8667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57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23" name="Sethf"/>
          <p:cNvSpPr/>
          <p:nvPr/>
        </p:nvSpPr>
        <p:spPr>
          <a:xfrm>
            <a:off x="15209533" y="7922476"/>
            <a:ext cx="3944230" cy="12350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1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200" fill="hold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xit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1" dur="200" fill="hold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xit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6" dur="200" fill="hold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xit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1" dur="200" fill="hold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1" grpId="4"/>
      <p:bldP build="whole" bldLvl="1" animBg="1" rev="0" advAuto="0" spid="117" grpId="1"/>
      <p:bldP build="whole" bldLvl="1" animBg="1" rev="0" advAuto="0" spid="119" grpId="3"/>
      <p:bldP build="whole" bldLvl="1" animBg="1" rev="0" advAuto="0" spid="118" grpId="2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494949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